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8" r:id="rId3"/>
    <p:sldId id="269" r:id="rId4"/>
    <p:sldId id="270" r:id="rId5"/>
    <p:sldId id="257" r:id="rId6"/>
    <p:sldId id="258" r:id="rId7"/>
    <p:sldId id="260" r:id="rId8"/>
    <p:sldId id="262" r:id="rId9"/>
    <p:sldId id="265" r:id="rId10"/>
    <p:sldId id="267" r:id="rId11"/>
    <p:sldId id="259" r:id="rId12"/>
    <p:sldId id="261" r:id="rId13"/>
    <p:sldId id="263" r:id="rId14"/>
    <p:sldId id="264" r:id="rId15"/>
    <p:sldId id="26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054018-EBA8-4E21-A2AB-017CEFB08166}" type="datetimeFigureOut">
              <a:rPr lang="en-US" smtClean="0"/>
              <a:pPr/>
              <a:t>8/24/2011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03FCC0-F972-49C0-9161-B7D5EBAA752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103FCC0-F972-49C0-9161-B7D5EBAA752C}"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1FEB0573-98DB-42E8-BAB8-2D49E890652F}" type="datetimeFigureOut">
              <a:rPr lang="en-US" smtClean="0"/>
              <a:pPr/>
              <a:t>8/24/2011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290104-B4F7-4764-B932-1C40A0B0D5D9}"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EB0573-98DB-42E8-BAB8-2D49E890652F}" type="datetimeFigureOut">
              <a:rPr lang="en-US" smtClean="0"/>
              <a:pPr/>
              <a:t>8/24/2011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290104-B4F7-4764-B932-1C40A0B0D5D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EB0573-98DB-42E8-BAB8-2D49E890652F}" type="datetimeFigureOut">
              <a:rPr lang="en-US" smtClean="0"/>
              <a:pPr/>
              <a:t>8/24/2011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290104-B4F7-4764-B932-1C40A0B0D5D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EB0573-98DB-42E8-BAB8-2D49E890652F}" type="datetimeFigureOut">
              <a:rPr lang="en-US" smtClean="0"/>
              <a:pPr/>
              <a:t>8/24/2011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290104-B4F7-4764-B932-1C40A0B0D5D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1FEB0573-98DB-42E8-BAB8-2D49E890652F}" type="datetimeFigureOut">
              <a:rPr lang="en-US" smtClean="0"/>
              <a:pPr/>
              <a:t>8/24/2011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290104-B4F7-4764-B932-1C40A0B0D5D9}"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EB0573-98DB-42E8-BAB8-2D49E890652F}" type="datetimeFigureOut">
              <a:rPr lang="en-US" smtClean="0"/>
              <a:pPr/>
              <a:t>8/24/2011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3290104-B4F7-4764-B932-1C40A0B0D5D9}"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FEB0573-98DB-42E8-BAB8-2D49E890652F}" type="datetimeFigureOut">
              <a:rPr lang="en-US" smtClean="0"/>
              <a:pPr/>
              <a:t>8/24/2011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3290104-B4F7-4764-B932-1C40A0B0D5D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FEB0573-98DB-42E8-BAB8-2D49E890652F}" type="datetimeFigureOut">
              <a:rPr lang="en-US" smtClean="0"/>
              <a:pPr/>
              <a:t>8/24/2011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290104-B4F7-4764-B932-1C40A0B0D5D9}"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FEB0573-98DB-42E8-BAB8-2D49E890652F}" type="datetimeFigureOut">
              <a:rPr lang="en-US" smtClean="0"/>
              <a:pPr/>
              <a:t>8/24/2011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290104-B4F7-4764-B932-1C40A0B0D5D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1FEB0573-98DB-42E8-BAB8-2D49E890652F}" type="datetimeFigureOut">
              <a:rPr lang="en-US" smtClean="0"/>
              <a:pPr/>
              <a:t>8/24/2011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290104-B4F7-4764-B932-1C40A0B0D5D9}"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1FEB0573-98DB-42E8-BAB8-2D49E890652F}" type="datetimeFigureOut">
              <a:rPr lang="en-US" smtClean="0"/>
              <a:pPr/>
              <a:t>8/24/2011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290104-B4F7-4764-B932-1C40A0B0D5D9}"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FEB0573-98DB-42E8-BAB8-2D49E890652F}" type="datetimeFigureOut">
              <a:rPr lang="en-US" smtClean="0"/>
              <a:pPr/>
              <a:t>8/24/2011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3290104-B4F7-4764-B932-1C40A0B0D5D9}"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kids-online.net/learn/c_n_l.html"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6.gif"/><Relationship Id="rId4" Type="http://schemas.openxmlformats.org/officeDocument/2006/relationships/image" Target="../media/image2.gif"/></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7.gif"/><Relationship Id="rId5" Type="http://schemas.openxmlformats.org/officeDocument/2006/relationships/image" Target="../media/image19.jpeg"/><Relationship Id="rId4" Type="http://schemas.openxmlformats.org/officeDocument/2006/relationships/image" Target="../media/image18.gi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gif"/><Relationship Id="rId7" Type="http://schemas.openxmlformats.org/officeDocument/2006/relationships/image" Target="../media/image7.gif"/><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5.gif"/><Relationship Id="rId4" Type="http://schemas.openxmlformats.org/officeDocument/2006/relationships/image" Target="../media/image4.gif"/><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gif"/><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4.gif"/><Relationship Id="rId4" Type="http://schemas.openxmlformats.org/officeDocument/2006/relationships/image" Target="../media/image5.gi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four functions of a computer</a:t>
            </a:r>
            <a:endParaRPr lang="en-US" dirty="0"/>
          </a:p>
        </p:txBody>
      </p:sp>
      <p:sp>
        <p:nvSpPr>
          <p:cNvPr id="3" name="Subtitle 2"/>
          <p:cNvSpPr>
            <a:spLocks noGrp="1"/>
          </p:cNvSpPr>
          <p:nvPr>
            <p:ph type="subTitle" idx="1"/>
          </p:nvPr>
        </p:nvSpPr>
        <p:spPr/>
        <p:txBody>
          <a:bodyPr/>
          <a:lstStyle/>
          <a:p>
            <a:r>
              <a:rPr lang="en-US" dirty="0" smtClean="0"/>
              <a:t>Keyboarding</a:t>
            </a:r>
          </a:p>
          <a:p>
            <a:r>
              <a:rPr lang="en-US" dirty="0" smtClean="0"/>
              <a:t>Fall 2011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But how does processing work?</a:t>
            </a:r>
            <a:endParaRPr lang="en-US" dirty="0"/>
          </a:p>
        </p:txBody>
      </p:sp>
      <p:sp>
        <p:nvSpPr>
          <p:cNvPr id="3" name="TextBox 2"/>
          <p:cNvSpPr txBox="1"/>
          <p:nvPr/>
        </p:nvSpPr>
        <p:spPr>
          <a:xfrm>
            <a:off x="1600200" y="2590800"/>
            <a:ext cx="6172200" cy="646331"/>
          </a:xfrm>
          <a:prstGeom prst="rect">
            <a:avLst/>
          </a:prstGeom>
          <a:noFill/>
        </p:spPr>
        <p:txBody>
          <a:bodyPr wrap="square" rtlCol="0">
            <a:spAutoFit/>
          </a:bodyPr>
          <a:lstStyle/>
          <a:p>
            <a:pPr algn="ctr"/>
            <a:r>
              <a:rPr lang="en-US" dirty="0" smtClean="0">
                <a:solidFill>
                  <a:schemeClr val="bg1"/>
                </a:solidFill>
                <a:hlinkClick r:id="rId2"/>
              </a:rPr>
              <a:t>http://www.kids-online.net/learn/c_n_l.html</a:t>
            </a:r>
            <a:endParaRPr lang="en-US" dirty="0" smtClean="0">
              <a:solidFill>
                <a:schemeClr val="bg1"/>
              </a:solidFill>
            </a:endParaRPr>
          </a:p>
          <a:p>
            <a:endParaRPr lang="en-US" dirty="0"/>
          </a:p>
        </p:txBody>
      </p:sp>
      <p:sp>
        <p:nvSpPr>
          <p:cNvPr id="4" name="TextBox 3"/>
          <p:cNvSpPr txBox="1"/>
          <p:nvPr/>
        </p:nvSpPr>
        <p:spPr>
          <a:xfrm>
            <a:off x="1371600" y="3429000"/>
            <a:ext cx="6400800" cy="2308324"/>
          </a:xfrm>
          <a:prstGeom prst="rect">
            <a:avLst/>
          </a:prstGeom>
          <a:noFill/>
        </p:spPr>
        <p:txBody>
          <a:bodyPr wrap="square" rtlCol="0">
            <a:spAutoFit/>
          </a:bodyPr>
          <a:lstStyle/>
          <a:p>
            <a:pPr algn="just"/>
            <a:r>
              <a:rPr lang="en-US" sz="2400" dirty="0" smtClean="0"/>
              <a:t>Click on the link above. Then click on the  Click and Lean Novice option.  A drawing of the inside of a computer should appear. Click on each number to learn more about each part of component and what it does in the processing function.</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a:t>
            </a:r>
            <a:endParaRPr lang="en-US" dirty="0"/>
          </a:p>
        </p:txBody>
      </p:sp>
      <p:sp>
        <p:nvSpPr>
          <p:cNvPr id="4" name="TextBox 3"/>
          <p:cNvSpPr txBox="1"/>
          <p:nvPr/>
        </p:nvSpPr>
        <p:spPr>
          <a:xfrm>
            <a:off x="1447800" y="1828800"/>
            <a:ext cx="6781800" cy="2554545"/>
          </a:xfrm>
          <a:prstGeom prst="rect">
            <a:avLst/>
          </a:prstGeom>
          <a:noFill/>
        </p:spPr>
        <p:txBody>
          <a:bodyPr wrap="square" rtlCol="0">
            <a:spAutoFit/>
          </a:bodyPr>
          <a:lstStyle/>
          <a:p>
            <a:pPr algn="just"/>
            <a:r>
              <a:rPr lang="en-US" sz="3200" dirty="0" smtClean="0"/>
              <a:t>Computer generated information that is displayed to the user in some understandable form, such as screen display, printed page or sound.</a:t>
            </a:r>
            <a:endParaRPr lang="en-US" sz="3200" dirty="0"/>
          </a:p>
        </p:txBody>
      </p:sp>
      <p:pic>
        <p:nvPicPr>
          <p:cNvPr id="5" name="Picture 4" descr="computer_clipart_printer.gif"/>
          <p:cNvPicPr>
            <a:picLocks noChangeAspect="1"/>
          </p:cNvPicPr>
          <p:nvPr/>
        </p:nvPicPr>
        <p:blipFill>
          <a:blip r:embed="rId3" cstate="print"/>
          <a:stretch>
            <a:fillRect/>
          </a:stretch>
        </p:blipFill>
        <p:spPr>
          <a:xfrm>
            <a:off x="914400" y="4724400"/>
            <a:ext cx="1905000" cy="1190625"/>
          </a:xfrm>
          <a:prstGeom prst="rect">
            <a:avLst/>
          </a:prstGeom>
        </p:spPr>
      </p:pic>
      <p:pic>
        <p:nvPicPr>
          <p:cNvPr id="6" name="Picture 5" descr="monitor.gif"/>
          <p:cNvPicPr>
            <a:picLocks noChangeAspect="1"/>
          </p:cNvPicPr>
          <p:nvPr/>
        </p:nvPicPr>
        <p:blipFill>
          <a:blip r:embed="rId4" cstate="print"/>
          <a:stretch>
            <a:fillRect/>
          </a:stretch>
        </p:blipFill>
        <p:spPr>
          <a:xfrm>
            <a:off x="3810000" y="4114800"/>
            <a:ext cx="1561170" cy="1280160"/>
          </a:xfrm>
          <a:prstGeom prst="rect">
            <a:avLst/>
          </a:prstGeom>
        </p:spPr>
      </p:pic>
      <p:pic>
        <p:nvPicPr>
          <p:cNvPr id="7" name="Picture 6" descr="speaker.gif"/>
          <p:cNvPicPr>
            <a:picLocks noChangeAspect="1"/>
          </p:cNvPicPr>
          <p:nvPr/>
        </p:nvPicPr>
        <p:blipFill>
          <a:blip r:embed="rId5" cstate="print"/>
          <a:stretch>
            <a:fillRect/>
          </a:stretch>
        </p:blipFill>
        <p:spPr>
          <a:xfrm>
            <a:off x="6096000" y="3962400"/>
            <a:ext cx="1723106" cy="219456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a:t>
            </a:r>
            <a:endParaRPr lang="en-US" dirty="0"/>
          </a:p>
        </p:txBody>
      </p:sp>
      <p:sp>
        <p:nvSpPr>
          <p:cNvPr id="3" name="TextBox 2"/>
          <p:cNvSpPr txBox="1"/>
          <p:nvPr/>
        </p:nvSpPr>
        <p:spPr>
          <a:xfrm>
            <a:off x="990600" y="1981200"/>
            <a:ext cx="7391400" cy="1754326"/>
          </a:xfrm>
          <a:prstGeom prst="rect">
            <a:avLst/>
          </a:prstGeom>
          <a:noFill/>
        </p:spPr>
        <p:txBody>
          <a:bodyPr wrap="square" rtlCol="0">
            <a:spAutoFit/>
          </a:bodyPr>
          <a:lstStyle/>
          <a:p>
            <a:pPr algn="ctr"/>
            <a:r>
              <a:rPr lang="en-US" sz="3600" dirty="0" smtClean="0"/>
              <a:t>Holding information in a more permanent way is called saving or storing information.</a:t>
            </a:r>
            <a:endParaRPr lang="en-US" sz="3600" dirty="0"/>
          </a:p>
        </p:txBody>
      </p:sp>
      <p:pic>
        <p:nvPicPr>
          <p:cNvPr id="4" name="Picture 3" descr="cd.gif"/>
          <p:cNvPicPr>
            <a:picLocks noChangeAspect="1"/>
          </p:cNvPicPr>
          <p:nvPr/>
        </p:nvPicPr>
        <p:blipFill>
          <a:blip r:embed="rId3" cstate="print"/>
          <a:stretch>
            <a:fillRect/>
          </a:stretch>
        </p:blipFill>
        <p:spPr>
          <a:xfrm>
            <a:off x="7162800" y="3657600"/>
            <a:ext cx="1188720" cy="1188720"/>
          </a:xfrm>
          <a:prstGeom prst="rect">
            <a:avLst/>
          </a:prstGeom>
        </p:spPr>
      </p:pic>
      <p:pic>
        <p:nvPicPr>
          <p:cNvPr id="5" name="Picture 4" descr="diskette.gif"/>
          <p:cNvPicPr>
            <a:picLocks noChangeAspect="1"/>
          </p:cNvPicPr>
          <p:nvPr/>
        </p:nvPicPr>
        <p:blipFill>
          <a:blip r:embed="rId4" cstate="print"/>
          <a:stretch>
            <a:fillRect/>
          </a:stretch>
        </p:blipFill>
        <p:spPr>
          <a:xfrm>
            <a:off x="685800" y="3352800"/>
            <a:ext cx="1463040" cy="1463040"/>
          </a:xfrm>
          <a:prstGeom prst="rect">
            <a:avLst/>
          </a:prstGeom>
        </p:spPr>
      </p:pic>
      <p:pic>
        <p:nvPicPr>
          <p:cNvPr id="6" name="Picture 5" descr="magnetictape.jpg"/>
          <p:cNvPicPr>
            <a:picLocks noChangeAspect="1"/>
          </p:cNvPicPr>
          <p:nvPr/>
        </p:nvPicPr>
        <p:blipFill>
          <a:blip r:embed="rId5" cstate="print"/>
          <a:stretch>
            <a:fillRect/>
          </a:stretch>
        </p:blipFill>
        <p:spPr>
          <a:xfrm>
            <a:off x="2895600" y="4343400"/>
            <a:ext cx="1004049" cy="1280160"/>
          </a:xfrm>
          <a:prstGeom prst="rect">
            <a:avLst/>
          </a:prstGeom>
        </p:spPr>
      </p:pic>
      <p:pic>
        <p:nvPicPr>
          <p:cNvPr id="7" name="Picture 6" descr="harddrive.gif"/>
          <p:cNvPicPr>
            <a:picLocks noChangeAspect="1"/>
          </p:cNvPicPr>
          <p:nvPr/>
        </p:nvPicPr>
        <p:blipFill>
          <a:blip r:embed="rId6" cstate="print"/>
          <a:stretch>
            <a:fillRect/>
          </a:stretch>
        </p:blipFill>
        <p:spPr>
          <a:xfrm>
            <a:off x="5410200" y="4343400"/>
            <a:ext cx="1188720" cy="118872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types of storage</a:t>
            </a:r>
            <a:endParaRPr lang="en-US" dirty="0"/>
          </a:p>
        </p:txBody>
      </p:sp>
      <p:sp>
        <p:nvSpPr>
          <p:cNvPr id="3" name="TextBox 2"/>
          <p:cNvSpPr txBox="1"/>
          <p:nvPr/>
        </p:nvSpPr>
        <p:spPr>
          <a:xfrm>
            <a:off x="1066800" y="1752600"/>
            <a:ext cx="7467600" cy="3970318"/>
          </a:xfrm>
          <a:prstGeom prst="rect">
            <a:avLst/>
          </a:prstGeom>
          <a:noFill/>
        </p:spPr>
        <p:txBody>
          <a:bodyPr wrap="square" rtlCol="0">
            <a:spAutoFit/>
          </a:bodyPr>
          <a:lstStyle/>
          <a:p>
            <a:r>
              <a:rPr lang="en-US" sz="2800" u="sng" dirty="0" smtClean="0"/>
              <a:t>Primary storage</a:t>
            </a:r>
            <a:r>
              <a:rPr lang="en-US" sz="2800" dirty="0" smtClean="0"/>
              <a:t>-stored on chips, located on the motherboard. This type of storage or memory holds all the essential information  that tells your computer how to be a computer.</a:t>
            </a:r>
          </a:p>
          <a:p>
            <a:endParaRPr lang="en-US" sz="2800" dirty="0" smtClean="0"/>
          </a:p>
          <a:p>
            <a:endParaRPr lang="en-US" sz="2800" dirty="0" smtClean="0"/>
          </a:p>
          <a:p>
            <a:r>
              <a:rPr lang="en-US" sz="2800" u="sng" dirty="0" smtClean="0"/>
              <a:t>Secondary storage- </a:t>
            </a:r>
            <a:r>
              <a:rPr lang="en-US" sz="2800" dirty="0" smtClean="0"/>
              <a:t>memory that is stored on the hard drive of your computer.</a:t>
            </a:r>
            <a:endParaRPr lang="en-US" sz="2800" u="sn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t>
            </a:r>
            <a:endParaRPr lang="en-US" dirty="0"/>
          </a:p>
        </p:txBody>
      </p:sp>
      <p:sp>
        <p:nvSpPr>
          <p:cNvPr id="3" name="TextBox 2"/>
          <p:cNvSpPr txBox="1"/>
          <p:nvPr/>
        </p:nvSpPr>
        <p:spPr>
          <a:xfrm>
            <a:off x="1143000" y="1828800"/>
            <a:ext cx="7239000" cy="4247317"/>
          </a:xfrm>
          <a:prstGeom prst="rect">
            <a:avLst/>
          </a:prstGeom>
          <a:noFill/>
        </p:spPr>
        <p:txBody>
          <a:bodyPr wrap="square" rtlCol="0">
            <a:spAutoFit/>
          </a:bodyPr>
          <a:lstStyle/>
          <a:p>
            <a:pPr algn="ctr"/>
            <a:r>
              <a:rPr lang="en-US" dirty="0" smtClean="0"/>
              <a:t>1 Kilobyte = 1, 024 bytes</a:t>
            </a:r>
          </a:p>
          <a:p>
            <a:pPr algn="ctr"/>
            <a:endParaRPr lang="en-US" dirty="0" smtClean="0"/>
          </a:p>
          <a:p>
            <a:pPr algn="ctr"/>
            <a:r>
              <a:rPr lang="en-US" dirty="0" smtClean="0"/>
              <a:t>This would be enough space to  hold one short joke.</a:t>
            </a:r>
          </a:p>
          <a:p>
            <a:pPr algn="ctr"/>
            <a:r>
              <a:rPr lang="en-US" dirty="0" smtClean="0"/>
              <a:t>2 Kilobytes would hold a typed page.</a:t>
            </a:r>
          </a:p>
          <a:p>
            <a:pPr algn="ctr"/>
            <a:endParaRPr lang="en-US" dirty="0" smtClean="0"/>
          </a:p>
          <a:p>
            <a:pPr algn="ctr"/>
            <a:r>
              <a:rPr lang="en-US" dirty="0" smtClean="0"/>
              <a:t>1 Megabyte = 1,048,576 bytes</a:t>
            </a:r>
          </a:p>
          <a:p>
            <a:pPr algn="ctr"/>
            <a:endParaRPr lang="en-US" dirty="0" smtClean="0"/>
          </a:p>
          <a:p>
            <a:pPr algn="ctr"/>
            <a:r>
              <a:rPr lang="en-US" dirty="0" smtClean="0"/>
              <a:t>This would be enough space to hold  a small novel.</a:t>
            </a:r>
          </a:p>
          <a:p>
            <a:pPr algn="ctr"/>
            <a:r>
              <a:rPr lang="en-US" dirty="0" smtClean="0"/>
              <a:t>2 Megabytes would hold a high resolution picture.</a:t>
            </a:r>
          </a:p>
          <a:p>
            <a:pPr algn="ctr"/>
            <a:endParaRPr lang="en-US" dirty="0" smtClean="0"/>
          </a:p>
          <a:p>
            <a:pPr algn="ctr"/>
            <a:r>
              <a:rPr lang="en-US" dirty="0" smtClean="0"/>
              <a:t>1 Gigabyte = 1,073,741,824 bytes</a:t>
            </a:r>
          </a:p>
          <a:p>
            <a:pPr algn="ctr"/>
            <a:r>
              <a:rPr lang="en-US" dirty="0" smtClean="0"/>
              <a:t>1 Gigabyte could hold the same amount of paper as a full size truck bed.</a:t>
            </a:r>
          </a:p>
          <a:p>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Storage</a:t>
            </a:r>
            <a:endParaRPr lang="en-US" dirty="0"/>
          </a:p>
        </p:txBody>
      </p:sp>
      <p:sp>
        <p:nvSpPr>
          <p:cNvPr id="3" name="TextBox 2"/>
          <p:cNvSpPr txBox="1"/>
          <p:nvPr/>
        </p:nvSpPr>
        <p:spPr>
          <a:xfrm>
            <a:off x="1447800" y="1828800"/>
            <a:ext cx="5943600" cy="3139321"/>
          </a:xfrm>
          <a:prstGeom prst="rect">
            <a:avLst/>
          </a:prstGeom>
          <a:noFill/>
        </p:spPr>
        <p:txBody>
          <a:bodyPr wrap="square" rtlCol="0">
            <a:spAutoFit/>
          </a:bodyPr>
          <a:lstStyle/>
          <a:p>
            <a:pPr algn="ctr"/>
            <a:r>
              <a:rPr lang="en-US" dirty="0" smtClean="0"/>
              <a:t>1 Terabyte = 1,099,511,627,776 bytes</a:t>
            </a:r>
          </a:p>
          <a:p>
            <a:pPr algn="ctr"/>
            <a:endParaRPr lang="en-US" dirty="0" smtClean="0"/>
          </a:p>
          <a:p>
            <a:pPr algn="ctr"/>
            <a:r>
              <a:rPr lang="en-US" dirty="0" smtClean="0"/>
              <a:t>50,000 trees made into paper and printed.</a:t>
            </a:r>
          </a:p>
          <a:p>
            <a:pPr algn="ctr"/>
            <a:endParaRPr lang="en-US" dirty="0" smtClean="0"/>
          </a:p>
          <a:p>
            <a:pPr algn="ctr"/>
            <a:r>
              <a:rPr lang="en-US" dirty="0" smtClean="0"/>
              <a:t>1 </a:t>
            </a:r>
            <a:r>
              <a:rPr lang="en-US" dirty="0" err="1" smtClean="0"/>
              <a:t>Petabyte</a:t>
            </a:r>
            <a:r>
              <a:rPr lang="en-US" dirty="0" smtClean="0"/>
              <a:t> = ,125,899,906,842,624 bytes </a:t>
            </a:r>
          </a:p>
          <a:p>
            <a:pPr algn="ctr"/>
            <a:r>
              <a:rPr lang="en-US" dirty="0" smtClean="0"/>
              <a:t>All academic libraries in the United States</a:t>
            </a:r>
          </a:p>
          <a:p>
            <a:pPr algn="ctr"/>
            <a:endParaRPr lang="en-US" dirty="0" smtClean="0"/>
          </a:p>
          <a:p>
            <a:pPr algn="ctr"/>
            <a:r>
              <a:rPr lang="en-US" dirty="0" smtClean="0"/>
              <a:t>1 Exabyte = 1,152,921,504,606,846,976 bytes</a:t>
            </a:r>
          </a:p>
          <a:p>
            <a:pPr algn="ctr"/>
            <a:endParaRPr lang="en-US" dirty="0" smtClean="0"/>
          </a:p>
          <a:p>
            <a:pPr algn="ctr"/>
            <a:r>
              <a:rPr lang="en-US" dirty="0" smtClean="0"/>
              <a:t>Enough space to house all words ever spoken by </a:t>
            </a:r>
            <a:r>
              <a:rPr lang="en-US" smtClean="0"/>
              <a:t>human beings. </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a:t>
            </a:r>
            <a:endParaRPr lang="en-US" dirty="0"/>
          </a:p>
        </p:txBody>
      </p:sp>
      <p:sp>
        <p:nvSpPr>
          <p:cNvPr id="3" name="Content Placeholder 2"/>
          <p:cNvSpPr>
            <a:spLocks noGrp="1"/>
          </p:cNvSpPr>
          <p:nvPr>
            <p:ph idx="1"/>
          </p:nvPr>
        </p:nvSpPr>
        <p:spPr/>
        <p:txBody>
          <a:bodyPr/>
          <a:lstStyle/>
          <a:p>
            <a:r>
              <a:rPr lang="en-US" dirty="0" smtClean="0"/>
              <a:t>Hardware is the parts of the computer that you can actually see and touch, such as……</a:t>
            </a:r>
            <a:endParaRPr lang="en-US" dirty="0"/>
          </a:p>
        </p:txBody>
      </p:sp>
      <p:pic>
        <p:nvPicPr>
          <p:cNvPr id="4" name="Picture 3" descr="monitor.gif"/>
          <p:cNvPicPr>
            <a:picLocks noChangeAspect="1"/>
          </p:cNvPicPr>
          <p:nvPr/>
        </p:nvPicPr>
        <p:blipFill>
          <a:blip r:embed="rId2" cstate="print"/>
          <a:stretch>
            <a:fillRect/>
          </a:stretch>
        </p:blipFill>
        <p:spPr>
          <a:xfrm>
            <a:off x="990600" y="3200400"/>
            <a:ext cx="952500" cy="781050"/>
          </a:xfrm>
          <a:prstGeom prst="rect">
            <a:avLst/>
          </a:prstGeom>
        </p:spPr>
      </p:pic>
      <p:sp>
        <p:nvSpPr>
          <p:cNvPr id="5" name="TextBox 4"/>
          <p:cNvSpPr txBox="1"/>
          <p:nvPr/>
        </p:nvSpPr>
        <p:spPr>
          <a:xfrm>
            <a:off x="685800" y="3962400"/>
            <a:ext cx="1600200" cy="369332"/>
          </a:xfrm>
          <a:prstGeom prst="rect">
            <a:avLst/>
          </a:prstGeom>
          <a:noFill/>
        </p:spPr>
        <p:txBody>
          <a:bodyPr wrap="square" rtlCol="0">
            <a:spAutoFit/>
          </a:bodyPr>
          <a:lstStyle/>
          <a:p>
            <a:pPr algn="ctr"/>
            <a:r>
              <a:rPr lang="en-US" dirty="0" smtClean="0"/>
              <a:t>Monitors</a:t>
            </a:r>
            <a:endParaRPr lang="en-US" dirty="0"/>
          </a:p>
        </p:txBody>
      </p:sp>
      <p:pic>
        <p:nvPicPr>
          <p:cNvPr id="6" name="Picture 5" descr="computer_clipart_keyboard.gif"/>
          <p:cNvPicPr>
            <a:picLocks noChangeAspect="1"/>
          </p:cNvPicPr>
          <p:nvPr/>
        </p:nvPicPr>
        <p:blipFill>
          <a:blip r:embed="rId3" cstate="print"/>
          <a:stretch>
            <a:fillRect/>
          </a:stretch>
        </p:blipFill>
        <p:spPr>
          <a:xfrm>
            <a:off x="4191000" y="3048000"/>
            <a:ext cx="1905000" cy="647700"/>
          </a:xfrm>
          <a:prstGeom prst="rect">
            <a:avLst/>
          </a:prstGeom>
        </p:spPr>
      </p:pic>
      <p:pic>
        <p:nvPicPr>
          <p:cNvPr id="7" name="Picture 6" descr="computer_clipart_scanner.gif"/>
          <p:cNvPicPr>
            <a:picLocks noChangeAspect="1"/>
          </p:cNvPicPr>
          <p:nvPr/>
        </p:nvPicPr>
        <p:blipFill>
          <a:blip r:embed="rId4" cstate="print"/>
          <a:stretch>
            <a:fillRect/>
          </a:stretch>
        </p:blipFill>
        <p:spPr>
          <a:xfrm>
            <a:off x="6629400" y="2895600"/>
            <a:ext cx="1170432" cy="1463040"/>
          </a:xfrm>
          <a:prstGeom prst="rect">
            <a:avLst/>
          </a:prstGeom>
        </p:spPr>
      </p:pic>
      <p:pic>
        <p:nvPicPr>
          <p:cNvPr id="8" name="Picture 7" descr="computer_clipart_mouse.gif"/>
          <p:cNvPicPr>
            <a:picLocks noChangeAspect="1"/>
          </p:cNvPicPr>
          <p:nvPr/>
        </p:nvPicPr>
        <p:blipFill>
          <a:blip r:embed="rId5" cstate="print"/>
          <a:stretch>
            <a:fillRect/>
          </a:stretch>
        </p:blipFill>
        <p:spPr>
          <a:xfrm>
            <a:off x="609600" y="4495800"/>
            <a:ext cx="832104" cy="1188720"/>
          </a:xfrm>
          <a:prstGeom prst="rect">
            <a:avLst/>
          </a:prstGeom>
        </p:spPr>
      </p:pic>
      <p:pic>
        <p:nvPicPr>
          <p:cNvPr id="9" name="Picture 8" descr="earphone.gif"/>
          <p:cNvPicPr>
            <a:picLocks noChangeAspect="1"/>
          </p:cNvPicPr>
          <p:nvPr/>
        </p:nvPicPr>
        <p:blipFill>
          <a:blip r:embed="rId6" cstate="print"/>
          <a:stretch>
            <a:fillRect/>
          </a:stretch>
        </p:blipFill>
        <p:spPr>
          <a:xfrm>
            <a:off x="1905000" y="4724400"/>
            <a:ext cx="1489625" cy="1188720"/>
          </a:xfrm>
          <a:prstGeom prst="rect">
            <a:avLst/>
          </a:prstGeom>
        </p:spPr>
      </p:pic>
      <p:pic>
        <p:nvPicPr>
          <p:cNvPr id="10" name="Picture 9" descr="harddrive.gif"/>
          <p:cNvPicPr>
            <a:picLocks noChangeAspect="1"/>
          </p:cNvPicPr>
          <p:nvPr/>
        </p:nvPicPr>
        <p:blipFill>
          <a:blip r:embed="rId7" cstate="print"/>
          <a:stretch>
            <a:fillRect/>
          </a:stretch>
        </p:blipFill>
        <p:spPr>
          <a:xfrm>
            <a:off x="5943600" y="4648200"/>
            <a:ext cx="1188720" cy="1188720"/>
          </a:xfrm>
          <a:prstGeom prst="rect">
            <a:avLst/>
          </a:prstGeom>
        </p:spPr>
      </p:pic>
      <p:sp>
        <p:nvSpPr>
          <p:cNvPr id="11" name="TextBox 10"/>
          <p:cNvSpPr txBox="1"/>
          <p:nvPr/>
        </p:nvSpPr>
        <p:spPr>
          <a:xfrm>
            <a:off x="533400" y="5638800"/>
            <a:ext cx="990600" cy="369332"/>
          </a:xfrm>
          <a:prstGeom prst="rect">
            <a:avLst/>
          </a:prstGeom>
          <a:noFill/>
        </p:spPr>
        <p:txBody>
          <a:bodyPr wrap="square" rtlCol="0">
            <a:spAutoFit/>
          </a:bodyPr>
          <a:lstStyle/>
          <a:p>
            <a:pPr algn="ctr"/>
            <a:r>
              <a:rPr lang="en-US" dirty="0" smtClean="0"/>
              <a:t>Mouse</a:t>
            </a:r>
            <a:endParaRPr lang="en-US" dirty="0"/>
          </a:p>
        </p:txBody>
      </p:sp>
      <p:sp>
        <p:nvSpPr>
          <p:cNvPr id="13" name="TextBox 12"/>
          <p:cNvSpPr txBox="1"/>
          <p:nvPr/>
        </p:nvSpPr>
        <p:spPr>
          <a:xfrm>
            <a:off x="4267200" y="3733800"/>
            <a:ext cx="1828800" cy="369332"/>
          </a:xfrm>
          <a:prstGeom prst="rect">
            <a:avLst/>
          </a:prstGeom>
          <a:noFill/>
        </p:spPr>
        <p:txBody>
          <a:bodyPr wrap="square" rtlCol="0">
            <a:spAutoFit/>
          </a:bodyPr>
          <a:lstStyle/>
          <a:p>
            <a:pPr algn="ctr"/>
            <a:r>
              <a:rPr lang="en-US" dirty="0" smtClean="0"/>
              <a:t>Keyboard</a:t>
            </a:r>
            <a:endParaRPr lang="en-US" dirty="0"/>
          </a:p>
        </p:txBody>
      </p:sp>
      <p:sp>
        <p:nvSpPr>
          <p:cNvPr id="14" name="TextBox 13"/>
          <p:cNvSpPr txBox="1"/>
          <p:nvPr/>
        </p:nvSpPr>
        <p:spPr>
          <a:xfrm>
            <a:off x="1905000" y="5943600"/>
            <a:ext cx="1447800" cy="369332"/>
          </a:xfrm>
          <a:prstGeom prst="rect">
            <a:avLst/>
          </a:prstGeom>
          <a:noFill/>
        </p:spPr>
        <p:txBody>
          <a:bodyPr wrap="square" rtlCol="0">
            <a:spAutoFit/>
          </a:bodyPr>
          <a:lstStyle/>
          <a:p>
            <a:pPr algn="ctr"/>
            <a:r>
              <a:rPr lang="en-US" dirty="0" smtClean="0"/>
              <a:t>Ear phones</a:t>
            </a:r>
            <a:endParaRPr lang="en-US" dirty="0"/>
          </a:p>
        </p:txBody>
      </p:sp>
      <p:sp>
        <p:nvSpPr>
          <p:cNvPr id="15" name="TextBox 14"/>
          <p:cNvSpPr txBox="1"/>
          <p:nvPr/>
        </p:nvSpPr>
        <p:spPr>
          <a:xfrm>
            <a:off x="7877962" y="3200400"/>
            <a:ext cx="1266038" cy="369332"/>
          </a:xfrm>
          <a:prstGeom prst="rect">
            <a:avLst/>
          </a:prstGeom>
          <a:noFill/>
        </p:spPr>
        <p:txBody>
          <a:bodyPr wrap="square" rtlCol="0">
            <a:spAutoFit/>
          </a:bodyPr>
          <a:lstStyle/>
          <a:p>
            <a:r>
              <a:rPr lang="en-US" dirty="0" smtClean="0"/>
              <a:t>Scanner</a:t>
            </a:r>
            <a:endParaRPr lang="en-US" dirty="0"/>
          </a:p>
        </p:txBody>
      </p:sp>
      <p:sp>
        <p:nvSpPr>
          <p:cNvPr id="16" name="TextBox 15"/>
          <p:cNvSpPr txBox="1"/>
          <p:nvPr/>
        </p:nvSpPr>
        <p:spPr>
          <a:xfrm>
            <a:off x="7086600" y="4800600"/>
            <a:ext cx="1600200" cy="369332"/>
          </a:xfrm>
          <a:prstGeom prst="rect">
            <a:avLst/>
          </a:prstGeom>
          <a:noFill/>
        </p:spPr>
        <p:txBody>
          <a:bodyPr wrap="square" rtlCol="0">
            <a:spAutoFit/>
          </a:bodyPr>
          <a:lstStyle/>
          <a:p>
            <a:r>
              <a:rPr lang="en-US" dirty="0" smtClean="0"/>
              <a:t>CPU Tower</a:t>
            </a:r>
            <a:endParaRPr lang="en-US" dirty="0"/>
          </a:p>
        </p:txBody>
      </p:sp>
      <p:pic>
        <p:nvPicPr>
          <p:cNvPr id="17" name="Picture 16" descr="trackball.jpg"/>
          <p:cNvPicPr>
            <a:picLocks noChangeAspect="1"/>
          </p:cNvPicPr>
          <p:nvPr/>
        </p:nvPicPr>
        <p:blipFill>
          <a:blip r:embed="rId8" cstate="print"/>
          <a:stretch>
            <a:fillRect/>
          </a:stretch>
        </p:blipFill>
        <p:spPr>
          <a:xfrm>
            <a:off x="4572000" y="5029200"/>
            <a:ext cx="952500" cy="952500"/>
          </a:xfrm>
          <a:prstGeom prst="rect">
            <a:avLst/>
          </a:prstGeom>
        </p:spPr>
      </p:pic>
      <p:sp>
        <p:nvSpPr>
          <p:cNvPr id="18" name="TextBox 17"/>
          <p:cNvSpPr txBox="1"/>
          <p:nvPr/>
        </p:nvSpPr>
        <p:spPr>
          <a:xfrm>
            <a:off x="4419600" y="5943600"/>
            <a:ext cx="1219200" cy="369332"/>
          </a:xfrm>
          <a:prstGeom prst="rect">
            <a:avLst/>
          </a:prstGeom>
          <a:noFill/>
        </p:spPr>
        <p:txBody>
          <a:bodyPr wrap="square" rtlCol="0">
            <a:spAutoFit/>
          </a:bodyPr>
          <a:lstStyle/>
          <a:p>
            <a:r>
              <a:rPr lang="en-US" dirty="0" smtClean="0"/>
              <a:t>Trackball</a:t>
            </a:r>
            <a:endParaRPr lang="en-US" dirty="0"/>
          </a:p>
        </p:txBody>
      </p:sp>
      <p:pic>
        <p:nvPicPr>
          <p:cNvPr id="19" name="Picture 18" descr="tablet.png"/>
          <p:cNvPicPr>
            <a:picLocks noChangeAspect="1"/>
          </p:cNvPicPr>
          <p:nvPr/>
        </p:nvPicPr>
        <p:blipFill>
          <a:blip r:embed="rId9" cstate="print"/>
          <a:stretch>
            <a:fillRect/>
          </a:stretch>
        </p:blipFill>
        <p:spPr>
          <a:xfrm>
            <a:off x="2438400" y="2743200"/>
            <a:ext cx="1554480" cy="1554480"/>
          </a:xfrm>
          <a:prstGeom prst="rect">
            <a:avLst/>
          </a:prstGeom>
        </p:spPr>
      </p:pic>
      <p:sp>
        <p:nvSpPr>
          <p:cNvPr id="20" name="TextBox 19"/>
          <p:cNvSpPr txBox="1"/>
          <p:nvPr/>
        </p:nvSpPr>
        <p:spPr>
          <a:xfrm>
            <a:off x="2514600" y="4267200"/>
            <a:ext cx="1524000" cy="369332"/>
          </a:xfrm>
          <a:prstGeom prst="rect">
            <a:avLst/>
          </a:prstGeom>
          <a:noFill/>
        </p:spPr>
        <p:txBody>
          <a:bodyPr wrap="square" rtlCol="0">
            <a:spAutoFit/>
          </a:bodyPr>
          <a:lstStyle/>
          <a:p>
            <a:pPr algn="ctr"/>
            <a:r>
              <a:rPr lang="en-US" dirty="0" smtClean="0"/>
              <a:t>Tablet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a:t>
            </a:r>
            <a:endParaRPr lang="en-US" dirty="0"/>
          </a:p>
        </p:txBody>
      </p:sp>
      <p:sp>
        <p:nvSpPr>
          <p:cNvPr id="3" name="TextBox 2"/>
          <p:cNvSpPr txBox="1"/>
          <p:nvPr/>
        </p:nvSpPr>
        <p:spPr>
          <a:xfrm>
            <a:off x="1066800" y="1600200"/>
            <a:ext cx="7010400" cy="1200329"/>
          </a:xfrm>
          <a:prstGeom prst="rect">
            <a:avLst/>
          </a:prstGeom>
          <a:noFill/>
        </p:spPr>
        <p:txBody>
          <a:bodyPr wrap="square" rtlCol="0">
            <a:spAutoFit/>
          </a:bodyPr>
          <a:lstStyle/>
          <a:p>
            <a:r>
              <a:rPr lang="en-US" dirty="0" smtClean="0"/>
              <a:t>Software are computer instructions  or data that can be stored electronically. Software includes all of the programs that are stored on your computer, such as your operating system (Windows).  Some of examples of software are:</a:t>
            </a:r>
            <a:endParaRPr lang="en-US" dirty="0"/>
          </a:p>
        </p:txBody>
      </p:sp>
      <p:pic>
        <p:nvPicPr>
          <p:cNvPr id="4" name="Picture 3" descr="home design software.gif"/>
          <p:cNvPicPr>
            <a:picLocks noChangeAspect="1"/>
          </p:cNvPicPr>
          <p:nvPr/>
        </p:nvPicPr>
        <p:blipFill>
          <a:blip r:embed="rId2" cstate="print"/>
          <a:stretch>
            <a:fillRect/>
          </a:stretch>
        </p:blipFill>
        <p:spPr>
          <a:xfrm>
            <a:off x="6096000" y="2971800"/>
            <a:ext cx="2312644" cy="1737360"/>
          </a:xfrm>
          <a:prstGeom prst="rect">
            <a:avLst/>
          </a:prstGeom>
        </p:spPr>
      </p:pic>
      <p:pic>
        <p:nvPicPr>
          <p:cNvPr id="5" name="Picture 4" descr="norton.gif"/>
          <p:cNvPicPr>
            <a:picLocks noChangeAspect="1"/>
          </p:cNvPicPr>
          <p:nvPr/>
        </p:nvPicPr>
        <p:blipFill>
          <a:blip r:embed="rId3" cstate="print"/>
          <a:stretch>
            <a:fillRect/>
          </a:stretch>
        </p:blipFill>
        <p:spPr>
          <a:xfrm>
            <a:off x="304800" y="2971800"/>
            <a:ext cx="2926080" cy="2194560"/>
          </a:xfrm>
          <a:prstGeom prst="rect">
            <a:avLst/>
          </a:prstGeom>
        </p:spPr>
      </p:pic>
      <p:pic>
        <p:nvPicPr>
          <p:cNvPr id="6" name="Picture 5" descr="print shop.gif"/>
          <p:cNvPicPr>
            <a:picLocks noChangeAspect="1"/>
          </p:cNvPicPr>
          <p:nvPr/>
        </p:nvPicPr>
        <p:blipFill>
          <a:blip r:embed="rId4" cstate="print"/>
          <a:stretch>
            <a:fillRect/>
          </a:stretch>
        </p:blipFill>
        <p:spPr>
          <a:xfrm>
            <a:off x="3581400" y="2819400"/>
            <a:ext cx="1914525" cy="1438275"/>
          </a:xfrm>
          <a:prstGeom prst="rect">
            <a:avLst/>
          </a:prstGeom>
        </p:spPr>
      </p:pic>
      <p:pic>
        <p:nvPicPr>
          <p:cNvPr id="7" name="Picture 6" descr="windows picutre.jpg"/>
          <p:cNvPicPr>
            <a:picLocks noChangeAspect="1"/>
          </p:cNvPicPr>
          <p:nvPr/>
        </p:nvPicPr>
        <p:blipFill>
          <a:blip r:embed="rId5" cstate="print"/>
          <a:stretch>
            <a:fillRect/>
          </a:stretch>
        </p:blipFill>
        <p:spPr>
          <a:xfrm>
            <a:off x="2438400" y="4953000"/>
            <a:ext cx="1943100" cy="1554480"/>
          </a:xfrm>
          <a:prstGeom prst="rect">
            <a:avLst/>
          </a:prstGeom>
        </p:spPr>
      </p:pic>
      <p:pic>
        <p:nvPicPr>
          <p:cNvPr id="8" name="Picture 7" descr="44897958-250x250-0-0_Electronic+Arts+Madden+NFL+08+DVD+PC.jpg"/>
          <p:cNvPicPr>
            <a:picLocks noChangeAspect="1"/>
          </p:cNvPicPr>
          <p:nvPr/>
        </p:nvPicPr>
        <p:blipFill>
          <a:blip r:embed="rId6" cstate="print"/>
          <a:stretch>
            <a:fillRect/>
          </a:stretch>
        </p:blipFill>
        <p:spPr>
          <a:xfrm>
            <a:off x="4648200" y="4876800"/>
            <a:ext cx="1737360" cy="173736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types of software program</a:t>
            </a:r>
            <a:endParaRPr lang="en-US" dirty="0"/>
          </a:p>
        </p:txBody>
      </p:sp>
      <p:sp>
        <p:nvSpPr>
          <p:cNvPr id="3" name="TextBox 2"/>
          <p:cNvSpPr txBox="1"/>
          <p:nvPr/>
        </p:nvSpPr>
        <p:spPr>
          <a:xfrm>
            <a:off x="685800" y="1828800"/>
            <a:ext cx="7391400" cy="3970318"/>
          </a:xfrm>
          <a:prstGeom prst="rect">
            <a:avLst/>
          </a:prstGeom>
          <a:noFill/>
        </p:spPr>
        <p:txBody>
          <a:bodyPr wrap="square" rtlCol="0">
            <a:spAutoFit/>
          </a:bodyPr>
          <a:lstStyle/>
          <a:p>
            <a:r>
              <a:rPr lang="en-US" dirty="0" smtClean="0"/>
              <a:t>While there are thousands of software programs for computers, there are only two main types or categories of software programs: </a:t>
            </a:r>
          </a:p>
          <a:p>
            <a:endParaRPr lang="en-US" dirty="0" smtClean="0"/>
          </a:p>
          <a:p>
            <a:r>
              <a:rPr lang="en-US" dirty="0" smtClean="0"/>
              <a:t>OPERATING SYSTEM SOFTWARE</a:t>
            </a:r>
          </a:p>
          <a:p>
            <a:r>
              <a:rPr lang="en-US" dirty="0" smtClean="0"/>
              <a:t>	is a group of programs that lay down the rules for how a computer will work with other pieces of hardware. The operating system keeps the computer and its parts running smoothly. The two most popular are Windows and Macintosh.</a:t>
            </a:r>
          </a:p>
          <a:p>
            <a:endParaRPr lang="en-US" dirty="0" smtClean="0"/>
          </a:p>
          <a:p>
            <a:r>
              <a:rPr lang="en-US" dirty="0" smtClean="0"/>
              <a:t>APPLICATION  SOFTWARE</a:t>
            </a:r>
          </a:p>
          <a:p>
            <a:r>
              <a:rPr lang="en-US" dirty="0" smtClean="0"/>
              <a:t>	allow people to do various things on a computer. With these programs computers can do math calculations, draw pictures, sort files, write letters. Some popular application software is Microsoft Office, Adobe Photoshop.</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four main functions of  a computer are …..</a:t>
            </a:r>
            <a:endParaRPr lang="en-US" dirty="0"/>
          </a:p>
        </p:txBody>
      </p:sp>
      <p:sp>
        <p:nvSpPr>
          <p:cNvPr id="3" name="TextBox 2"/>
          <p:cNvSpPr txBox="1"/>
          <p:nvPr/>
        </p:nvSpPr>
        <p:spPr>
          <a:xfrm>
            <a:off x="1600200" y="2209800"/>
            <a:ext cx="6477000" cy="3416320"/>
          </a:xfrm>
          <a:prstGeom prst="rect">
            <a:avLst/>
          </a:prstGeom>
          <a:noFill/>
        </p:spPr>
        <p:txBody>
          <a:bodyPr wrap="square" rtlCol="0">
            <a:spAutoFit/>
          </a:bodyPr>
          <a:lstStyle/>
          <a:p>
            <a:pPr algn="ctr">
              <a:buFont typeface="Arial" pitchFamily="34" charset="0"/>
              <a:buChar char="•"/>
            </a:pPr>
            <a:r>
              <a:rPr lang="en-US" sz="5400" dirty="0" smtClean="0"/>
              <a:t>INPUT</a:t>
            </a:r>
          </a:p>
          <a:p>
            <a:pPr algn="ctr">
              <a:buFont typeface="Arial" pitchFamily="34" charset="0"/>
              <a:buChar char="•"/>
            </a:pPr>
            <a:r>
              <a:rPr lang="en-US" sz="5400" dirty="0" smtClean="0"/>
              <a:t>OUTPUT</a:t>
            </a:r>
          </a:p>
          <a:p>
            <a:pPr algn="ctr">
              <a:buFont typeface="Arial" pitchFamily="34" charset="0"/>
              <a:buChar char="•"/>
            </a:pPr>
            <a:r>
              <a:rPr lang="en-US" sz="5400" dirty="0" smtClean="0"/>
              <a:t>PROCESS</a:t>
            </a:r>
          </a:p>
          <a:p>
            <a:pPr algn="ctr">
              <a:buFont typeface="Arial" pitchFamily="34" charset="0"/>
              <a:buChar char="•"/>
            </a:pPr>
            <a:r>
              <a:rPr lang="en-US" sz="5400" dirty="0" smtClean="0"/>
              <a:t>STORAGE</a:t>
            </a:r>
            <a:endParaRPr lang="en-US" sz="5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a:t>
            </a:r>
            <a:endParaRPr lang="en-US" dirty="0"/>
          </a:p>
        </p:txBody>
      </p:sp>
      <p:sp>
        <p:nvSpPr>
          <p:cNvPr id="3" name="TextBox 2"/>
          <p:cNvSpPr txBox="1"/>
          <p:nvPr/>
        </p:nvSpPr>
        <p:spPr>
          <a:xfrm>
            <a:off x="1447800" y="2057400"/>
            <a:ext cx="5943600" cy="2062103"/>
          </a:xfrm>
          <a:prstGeom prst="rect">
            <a:avLst/>
          </a:prstGeom>
          <a:noFill/>
        </p:spPr>
        <p:txBody>
          <a:bodyPr wrap="square" rtlCol="0">
            <a:spAutoFit/>
          </a:bodyPr>
          <a:lstStyle/>
          <a:p>
            <a:pPr algn="ctr"/>
            <a:r>
              <a:rPr lang="en-US" sz="3200" dirty="0" smtClean="0"/>
              <a:t>The act of entering data into the computer.</a:t>
            </a:r>
          </a:p>
          <a:p>
            <a:pPr algn="ctr"/>
            <a:endParaRPr lang="en-US" sz="3200" dirty="0"/>
          </a:p>
          <a:p>
            <a:pPr algn="ctr"/>
            <a:endParaRPr lang="en-US" sz="3200" dirty="0"/>
          </a:p>
        </p:txBody>
      </p:sp>
      <p:pic>
        <p:nvPicPr>
          <p:cNvPr id="4" name="Picture 3" descr="computer_clipart_keyboard.gif"/>
          <p:cNvPicPr>
            <a:picLocks noChangeAspect="1"/>
          </p:cNvPicPr>
          <p:nvPr/>
        </p:nvPicPr>
        <p:blipFill>
          <a:blip r:embed="rId3" cstate="print"/>
          <a:stretch>
            <a:fillRect/>
          </a:stretch>
        </p:blipFill>
        <p:spPr>
          <a:xfrm>
            <a:off x="533400" y="3657600"/>
            <a:ext cx="1905000" cy="647700"/>
          </a:xfrm>
          <a:prstGeom prst="rect">
            <a:avLst/>
          </a:prstGeom>
        </p:spPr>
      </p:pic>
      <p:pic>
        <p:nvPicPr>
          <p:cNvPr id="5" name="Picture 4" descr="computer_clipart_mouse.gif"/>
          <p:cNvPicPr>
            <a:picLocks noChangeAspect="1"/>
          </p:cNvPicPr>
          <p:nvPr/>
        </p:nvPicPr>
        <p:blipFill>
          <a:blip r:embed="rId4" cstate="print"/>
          <a:stretch>
            <a:fillRect/>
          </a:stretch>
        </p:blipFill>
        <p:spPr>
          <a:xfrm>
            <a:off x="6781800" y="3276600"/>
            <a:ext cx="1333500" cy="1905000"/>
          </a:xfrm>
          <a:prstGeom prst="rect">
            <a:avLst/>
          </a:prstGeom>
        </p:spPr>
      </p:pic>
      <p:pic>
        <p:nvPicPr>
          <p:cNvPr id="6" name="Picture 5" descr="computer_clipart_scanner.gif"/>
          <p:cNvPicPr>
            <a:picLocks noChangeAspect="1"/>
          </p:cNvPicPr>
          <p:nvPr/>
        </p:nvPicPr>
        <p:blipFill>
          <a:blip r:embed="rId5" cstate="print"/>
          <a:stretch>
            <a:fillRect/>
          </a:stretch>
        </p:blipFill>
        <p:spPr>
          <a:xfrm>
            <a:off x="3810000" y="4419600"/>
            <a:ext cx="1524000" cy="1905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a:t>
            </a:r>
            <a:endParaRPr lang="en-US" dirty="0"/>
          </a:p>
        </p:txBody>
      </p:sp>
      <p:sp>
        <p:nvSpPr>
          <p:cNvPr id="3" name="TextBox 2"/>
          <p:cNvSpPr txBox="1"/>
          <p:nvPr/>
        </p:nvSpPr>
        <p:spPr>
          <a:xfrm>
            <a:off x="990600" y="1828800"/>
            <a:ext cx="7391400" cy="2308324"/>
          </a:xfrm>
          <a:prstGeom prst="rect">
            <a:avLst/>
          </a:prstGeom>
          <a:noFill/>
        </p:spPr>
        <p:txBody>
          <a:bodyPr wrap="square" rtlCol="0">
            <a:spAutoFit/>
          </a:bodyPr>
          <a:lstStyle/>
          <a:p>
            <a:pPr algn="ctr"/>
            <a:r>
              <a:rPr lang="en-US" sz="3600" dirty="0" smtClean="0"/>
              <a:t>The manipulation of data by a microprocessor according to instructions given to it by a program or embedded on a chip.</a:t>
            </a:r>
            <a:endParaRPr lang="en-US" sz="3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Two types of memory </a:t>
            </a:r>
            <a:endParaRPr lang="en-US" dirty="0"/>
          </a:p>
        </p:txBody>
      </p:sp>
      <p:sp>
        <p:nvSpPr>
          <p:cNvPr id="3" name="TextBox 2"/>
          <p:cNvSpPr txBox="1"/>
          <p:nvPr/>
        </p:nvSpPr>
        <p:spPr>
          <a:xfrm>
            <a:off x="990600" y="1905000"/>
            <a:ext cx="7086600" cy="2862322"/>
          </a:xfrm>
          <a:prstGeom prst="rect">
            <a:avLst/>
          </a:prstGeom>
          <a:noFill/>
        </p:spPr>
        <p:txBody>
          <a:bodyPr wrap="square" rtlCol="0">
            <a:spAutoFit/>
          </a:bodyPr>
          <a:lstStyle/>
          <a:p>
            <a:r>
              <a:rPr lang="en-US" dirty="0" smtClean="0"/>
              <a:t>RAM- Random Access Memory- Think of RAM like a journal- you can erase and change your data.  RAM remembers what you tell it and can even change to remember new information, but when the computer is turned off, it forgets everything you’ve told it!!</a:t>
            </a:r>
          </a:p>
          <a:p>
            <a:endParaRPr lang="en-US" dirty="0"/>
          </a:p>
          <a:p>
            <a:endParaRPr lang="en-US" dirty="0" smtClean="0"/>
          </a:p>
          <a:p>
            <a:r>
              <a:rPr lang="en-US" dirty="0" smtClean="0"/>
              <a:t>ROM- Read Only Memory- is good at remembering, but cannot change its mind! This type of storage or memory is where your software is saved. Think of ROM like reading a library book- lots of information, but you can’t change anything.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Measuring Memory Size</a:t>
            </a:r>
            <a:endParaRPr lang="en-US" dirty="0"/>
          </a:p>
        </p:txBody>
      </p:sp>
      <p:sp>
        <p:nvSpPr>
          <p:cNvPr id="3" name="TextBox 2"/>
          <p:cNvSpPr txBox="1"/>
          <p:nvPr/>
        </p:nvSpPr>
        <p:spPr>
          <a:xfrm>
            <a:off x="914400" y="1676400"/>
            <a:ext cx="7086600" cy="4801314"/>
          </a:xfrm>
          <a:prstGeom prst="rect">
            <a:avLst/>
          </a:prstGeom>
          <a:noFill/>
        </p:spPr>
        <p:txBody>
          <a:bodyPr wrap="square" rtlCol="0">
            <a:spAutoFit/>
          </a:bodyPr>
          <a:lstStyle/>
          <a:p>
            <a:r>
              <a:rPr lang="en-US" sz="2400" dirty="0" smtClean="0"/>
              <a:t>A bit is the smallest unit of measurement within a computer. A bit can only hold one value, either 0 or 1.</a:t>
            </a:r>
          </a:p>
          <a:p>
            <a:endParaRPr lang="en-US" sz="2400" dirty="0" smtClean="0"/>
          </a:p>
          <a:p>
            <a:r>
              <a:rPr lang="en-US" sz="2400" dirty="0" smtClean="0"/>
              <a:t>Because bits are so small, you usually group them together in groups of 8. These groups are referred to as bytes.</a:t>
            </a:r>
          </a:p>
          <a:p>
            <a:endParaRPr lang="en-US" sz="2400" dirty="0" smtClean="0"/>
          </a:p>
          <a:p>
            <a:r>
              <a:rPr lang="en-US" sz="2400" dirty="0" smtClean="0"/>
              <a:t>A BYTE contains enough space to hold 1 ASCII character which means one letter or the alphabet.</a:t>
            </a:r>
          </a:p>
          <a:p>
            <a:endParaRPr lang="en-US" sz="2400"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802</TotalTime>
  <Words>598</Words>
  <Application>Microsoft Office PowerPoint</Application>
  <PresentationFormat>On-screen Show (4:3)</PresentationFormat>
  <Paragraphs>90</Paragraphs>
  <Slides>15</Slides>
  <Notes>11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Foundry</vt:lpstr>
      <vt:lpstr>The four functions of a computer</vt:lpstr>
      <vt:lpstr>Hardware</vt:lpstr>
      <vt:lpstr>Software</vt:lpstr>
      <vt:lpstr>2 types of software program</vt:lpstr>
      <vt:lpstr>The four main functions of  a computer are …..</vt:lpstr>
      <vt:lpstr>INPUT</vt:lpstr>
      <vt:lpstr>Processing</vt:lpstr>
      <vt:lpstr>Two types of memory </vt:lpstr>
      <vt:lpstr>Measuring Memory Size</vt:lpstr>
      <vt:lpstr>But how does processing work?</vt:lpstr>
      <vt:lpstr>Output</vt:lpstr>
      <vt:lpstr>Storage</vt:lpstr>
      <vt:lpstr>Two types of storage</vt:lpstr>
      <vt:lpstr>Storage </vt:lpstr>
      <vt:lpstr>More Storage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four functions of a computer</dc:title>
  <dc:creator>amason</dc:creator>
  <cp:lastModifiedBy>amason</cp:lastModifiedBy>
  <cp:revision>42</cp:revision>
  <dcterms:created xsi:type="dcterms:W3CDTF">2009-08-05T20:21:43Z</dcterms:created>
  <dcterms:modified xsi:type="dcterms:W3CDTF">2011-08-24T13:54:16Z</dcterms:modified>
</cp:coreProperties>
</file>